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67" r:id="rId4"/>
    <p:sldId id="26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Alexandria Medium" panose="020B0604020202020204" charset="-78"/>
      <p:regular r:id="rId16"/>
    </p:embeddedFont>
    <p:embeddedFont>
      <p:font typeface="Manrope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6E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29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0FA9C-D9D8-FF18-ADDF-30AE0F653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2777D5-A847-BEEC-B59F-6D2E631A4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56CEF-BC80-FE1D-C0CA-3932165F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20403-D55F-565B-D1E6-574DB5AFC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03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3101E-9AA3-36D8-9C50-EFEF61AEE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56F056-EABF-5E80-62C2-3214CCE59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E4AEA2-6627-0FC1-2FC7-5EBC5BA50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9A961-207F-2C9D-C453-F9F2A2A47C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52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751F7-526D-1386-92F2-882B7B6FE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F0B0CD-52C0-E9D9-2954-7F56CE18F3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28A933-B803-8C88-4522-366757B9B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2DB89-CEBB-54E7-9B8A-3A1532AC9D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44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422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Respiratory Disease Detection using Cough Sounds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2512"/>
            <a:ext cx="644532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Machine Learning Approach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8596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Team Quadcore: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777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Adhar Chaudhari (RVCE25BIM043)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199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Tejash Pathak (RVCE25BCS401)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620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Abhinandan Jaiswal (RVCE25BCV044)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042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Ishan Jain (RVCE25BAI184)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4223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RV College of Engineering, Bangalore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2944416"/>
            <a:ext cx="4919186" cy="234076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784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Stage 3: RespAI Web Interface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2586752"/>
            <a:ext cx="534602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AI Diagnostics for Users</a:t>
            </a:r>
            <a:endParaRPr lang="en-US" sz="3550" dirty="0"/>
          </a:p>
        </p:txBody>
      </p:sp>
      <p:sp>
        <p:nvSpPr>
          <p:cNvPr id="6" name="Text 2"/>
          <p:cNvSpPr/>
          <p:nvPr/>
        </p:nvSpPr>
        <p:spPr>
          <a:xfrm>
            <a:off x="6280190" y="372070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Tech Stack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6280190" y="437280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Frameworks: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HTML, Tailwind CSS, JavaScript.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517790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API: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MediaRecorder for browser microphone audio capture.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342721" y="372070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Workflow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10342721" y="437280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Consent: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Users agree to data processing; ensures privacy.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42721" y="517790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Recording: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Visual pulse and timer guide cough capture.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0342721" y="598301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Results: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Displays risk levels (Low/Moderate/High) for immediate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882616"/>
            <a:ext cx="4919305" cy="44643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60008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Stage 3: User Experience &amp; Simulation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10836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Responsive Design &amp; Initial Functionality</a:t>
            </a:r>
            <a:endParaRPr lang="en-US" sz="3550" dirty="0"/>
          </a:p>
        </p:txBody>
      </p:sp>
      <p:sp>
        <p:nvSpPr>
          <p:cNvPr id="6" name="Text 2"/>
          <p:cNvSpPr/>
          <p:nvPr/>
        </p:nvSpPr>
        <p:spPr>
          <a:xfrm>
            <a:off x="793790" y="433304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Current Features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793790" y="509849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Responsive Design: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Adapts seamlessly to desktop and mobile for broad accessibility.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90359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Error Handling: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Alerts user if microphone access is blocked, guiding resolution.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749" y="519946"/>
            <a:ext cx="7248168" cy="590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Stage 4: Backend Architecture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1749" y="1186339"/>
            <a:ext cx="4259580" cy="472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Engine for Diagnostics</a:t>
            </a:r>
            <a:endParaRPr lang="en-US" sz="2950" dirty="0"/>
          </a:p>
        </p:txBody>
      </p:sp>
      <p:sp>
        <p:nvSpPr>
          <p:cNvPr id="4" name="Text 2"/>
          <p:cNvSpPr/>
          <p:nvPr/>
        </p:nvSpPr>
        <p:spPr>
          <a:xfrm>
            <a:off x="661749" y="2131695"/>
            <a:ext cx="2836188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Technology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61749" y="2675215"/>
            <a:ext cx="642282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Server:</a:t>
            </a: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Built with Python and Flask, offering a lightweight yet powerful foundation.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61749" y="3346133"/>
            <a:ext cx="642282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Endpoint:</a:t>
            </a: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Dedicated `/analyze` endpoint accepts `.webm` audio via POST requests.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553444" y="2131695"/>
            <a:ext cx="2836188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Current Status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53444" y="2675215"/>
            <a:ext cx="642282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File Handling:</a:t>
            </a: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Backend securely receives and temporarily stores audio streams.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553444" y="3346133"/>
            <a:ext cx="642282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Integration Ready:</a:t>
            </a: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Placeholders exist for `.h5` deep learning model and feature extraction pipeline, awaiting integration.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661749" y="4300657"/>
            <a:ext cx="2836188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Architecture Flow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661749" y="4938713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4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49" y="5237202"/>
            <a:ext cx="4309586" cy="22860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661749" y="5377458"/>
            <a:ext cx="2646164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Frontend Sends Audio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661749" y="5786199"/>
            <a:ext cx="430958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Recorded audio transmitted from frontend.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160407" y="4938713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45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407" y="5237202"/>
            <a:ext cx="4309586" cy="22860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5160407" y="5377458"/>
            <a:ext cx="260461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Backend Receives File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5160407" y="5786199"/>
            <a:ext cx="430958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Flask server securely ingests audio.</a:t>
            </a:r>
            <a:endParaRPr lang="en-US" sz="1450" dirty="0"/>
          </a:p>
        </p:txBody>
      </p:sp>
      <p:sp>
        <p:nvSpPr>
          <p:cNvPr id="19" name="Text 15"/>
          <p:cNvSpPr/>
          <p:nvPr/>
        </p:nvSpPr>
        <p:spPr>
          <a:xfrm>
            <a:off x="9659064" y="4938713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450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064" y="5237202"/>
            <a:ext cx="4309586" cy="22860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659064" y="5377458"/>
            <a:ext cx="3143012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Extract Features (Pending)</a:t>
            </a:r>
            <a:endParaRPr lang="en-US" sz="1850" dirty="0"/>
          </a:p>
        </p:txBody>
      </p:sp>
      <p:sp>
        <p:nvSpPr>
          <p:cNvPr id="22" name="Text 17"/>
          <p:cNvSpPr/>
          <p:nvPr/>
        </p:nvSpPr>
        <p:spPr>
          <a:xfrm>
            <a:off x="9659064" y="5786199"/>
            <a:ext cx="430958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Audio processed for acoustic features.</a:t>
            </a:r>
            <a:endParaRPr lang="en-US" sz="1450" dirty="0"/>
          </a:p>
        </p:txBody>
      </p:sp>
      <p:sp>
        <p:nvSpPr>
          <p:cNvPr id="23" name="Text 18"/>
          <p:cNvSpPr/>
          <p:nvPr/>
        </p:nvSpPr>
        <p:spPr>
          <a:xfrm>
            <a:off x="661749" y="6419493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450" dirty="0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49" y="6698337"/>
            <a:ext cx="6558915" cy="22860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661749" y="6858238"/>
            <a:ext cx="3131582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Model Inference (Pending)</a:t>
            </a:r>
            <a:endParaRPr lang="en-US" sz="1850" dirty="0"/>
          </a:p>
        </p:txBody>
      </p:sp>
      <p:sp>
        <p:nvSpPr>
          <p:cNvPr id="26" name="Text 20"/>
          <p:cNvSpPr/>
          <p:nvPr/>
        </p:nvSpPr>
        <p:spPr>
          <a:xfrm>
            <a:off x="661749" y="7266980"/>
            <a:ext cx="655891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ML model analyzes features to predict risk.</a:t>
            </a:r>
            <a:endParaRPr lang="en-US" sz="1450" dirty="0"/>
          </a:p>
        </p:txBody>
      </p:sp>
      <p:sp>
        <p:nvSpPr>
          <p:cNvPr id="27" name="Text 21"/>
          <p:cNvSpPr/>
          <p:nvPr/>
        </p:nvSpPr>
        <p:spPr>
          <a:xfrm>
            <a:off x="7409736" y="6419493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05</a:t>
            </a:r>
            <a:endParaRPr lang="en-US" sz="1450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36" y="6698337"/>
            <a:ext cx="6558915" cy="22860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7409736" y="6858238"/>
            <a:ext cx="236351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Return JSON Result</a:t>
            </a:r>
            <a:endParaRPr lang="en-US" sz="1850" dirty="0"/>
          </a:p>
        </p:txBody>
      </p:sp>
      <p:sp>
        <p:nvSpPr>
          <p:cNvPr id="30" name="Text 23"/>
          <p:cNvSpPr/>
          <p:nvPr/>
        </p:nvSpPr>
        <p:spPr>
          <a:xfrm>
            <a:off x="7409736" y="7266980"/>
            <a:ext cx="655891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Diagnostic assessment sent to frontend.</a:t>
            </a:r>
            <a:endParaRPr lang="en-US" sz="1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756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083" y="2908102"/>
            <a:ext cx="6461403" cy="593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Conclusion &amp; Path Forward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5083" y="3577947"/>
            <a:ext cx="7205424" cy="475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From Prototype to Real-World Impact</a:t>
            </a:r>
            <a:endParaRPr lang="en-US" sz="2950" dirty="0"/>
          </a:p>
        </p:txBody>
      </p:sp>
      <p:sp>
        <p:nvSpPr>
          <p:cNvPr id="5" name="Shape 2"/>
          <p:cNvSpPr/>
          <p:nvPr/>
        </p:nvSpPr>
        <p:spPr>
          <a:xfrm>
            <a:off x="665083" y="4338161"/>
            <a:ext cx="13300234" cy="1413986"/>
          </a:xfrm>
          <a:prstGeom prst="roundRect">
            <a:avLst>
              <a:gd name="adj" fmla="val 20162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72703" y="4345781"/>
            <a:ext cx="4428292" cy="1398746"/>
          </a:xfrm>
          <a:prstGeom prst="roundRect">
            <a:avLst>
              <a:gd name="adj" fmla="val 20381"/>
            </a:avLst>
          </a:prstGeom>
          <a:solidFill>
            <a:srgbClr val="E6F7FF"/>
          </a:solidFill>
          <a:ln/>
        </p:spPr>
      </p:sp>
      <p:sp>
        <p:nvSpPr>
          <p:cNvPr id="7" name="Text 4"/>
          <p:cNvSpPr/>
          <p:nvPr/>
        </p:nvSpPr>
        <p:spPr>
          <a:xfrm>
            <a:off x="862727" y="4535805"/>
            <a:ext cx="2518291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Functional Prototype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62727" y="4946571"/>
            <a:ext cx="4048244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Developed functional prototype, demonstrating core capabilities.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5100995" y="4345781"/>
            <a:ext cx="4428292" cy="1398746"/>
          </a:xfrm>
          <a:prstGeom prst="rect">
            <a:avLst/>
          </a:prstGeom>
          <a:solidFill>
            <a:srgbClr val="E6F7FF"/>
          </a:solidFill>
          <a:ln/>
        </p:spPr>
      </p:sp>
      <p:sp>
        <p:nvSpPr>
          <p:cNvPr id="10" name="Shape 7"/>
          <p:cNvSpPr/>
          <p:nvPr/>
        </p:nvSpPr>
        <p:spPr>
          <a:xfrm>
            <a:off x="5100995" y="4345781"/>
            <a:ext cx="22860" cy="1398746"/>
          </a:xfrm>
          <a:prstGeom prst="roundRect">
            <a:avLst>
              <a:gd name="adj" fmla="val 1247088"/>
            </a:avLst>
          </a:prstGeom>
          <a:solidFill>
            <a:srgbClr val="B3D5E4"/>
          </a:solidFill>
          <a:ln/>
        </p:spPr>
      </p:sp>
      <p:sp>
        <p:nvSpPr>
          <p:cNvPr id="11" name="Text 8"/>
          <p:cNvSpPr/>
          <p:nvPr/>
        </p:nvSpPr>
        <p:spPr>
          <a:xfrm>
            <a:off x="5291018" y="4535805"/>
            <a:ext cx="2859881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Robust Feature Pipeline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5291018" y="4946571"/>
            <a:ext cx="4048244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Built robust feature pipeline; identified Random Forest as best ML model.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9529286" y="4345781"/>
            <a:ext cx="4428292" cy="1398746"/>
          </a:xfrm>
          <a:prstGeom prst="rect">
            <a:avLst/>
          </a:prstGeom>
          <a:solidFill>
            <a:srgbClr val="E6F7FF"/>
          </a:solidFill>
          <a:ln/>
        </p:spPr>
      </p:sp>
      <p:sp>
        <p:nvSpPr>
          <p:cNvPr id="14" name="Shape 11"/>
          <p:cNvSpPr/>
          <p:nvPr/>
        </p:nvSpPr>
        <p:spPr>
          <a:xfrm>
            <a:off x="9529286" y="4345781"/>
            <a:ext cx="22860" cy="1398746"/>
          </a:xfrm>
          <a:prstGeom prst="roundRect">
            <a:avLst>
              <a:gd name="adj" fmla="val 1247088"/>
            </a:avLst>
          </a:prstGeom>
          <a:solidFill>
            <a:srgbClr val="B3D5E4"/>
          </a:solidFill>
          <a:ln/>
        </p:spPr>
      </p:sp>
      <p:sp>
        <p:nvSpPr>
          <p:cNvPr id="15" name="Text 12"/>
          <p:cNvSpPr/>
          <p:nvPr/>
        </p:nvSpPr>
        <p:spPr>
          <a:xfrm>
            <a:off x="9719310" y="4535805"/>
            <a:ext cx="2746415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User-Friendly Frontend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9719310" y="4946571"/>
            <a:ext cx="4048244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Developed 'RespAI,' a responsive, intuitive web interface.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665083" y="6037183"/>
            <a:ext cx="286726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Future Work (To-Do)</a:t>
            </a:r>
            <a:endParaRPr lang="en-US" sz="220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283" y="6684347"/>
            <a:ext cx="285036" cy="285036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1282660" y="6678454"/>
            <a:ext cx="2431852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Backend Integration</a:t>
            </a:r>
            <a:endParaRPr lang="en-US" sz="1850" dirty="0"/>
          </a:p>
        </p:txBody>
      </p:sp>
      <p:sp>
        <p:nvSpPr>
          <p:cNvPr id="20" name="Text 16"/>
          <p:cNvSpPr/>
          <p:nvPr/>
        </p:nvSpPr>
        <p:spPr>
          <a:xfrm>
            <a:off x="1282660" y="7089219"/>
            <a:ext cx="3657481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Integrate trained ML model with Flask backend for real-time inference.</a:t>
            </a:r>
            <a:endParaRPr lang="en-US" sz="1450" dirty="0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8870" y="6684347"/>
            <a:ext cx="285036" cy="285036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5795248" y="6678454"/>
            <a:ext cx="3177302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Deep Learning Exploration</a:t>
            </a:r>
            <a:endParaRPr lang="en-US" sz="1850" dirty="0"/>
          </a:p>
        </p:txBody>
      </p:sp>
      <p:sp>
        <p:nvSpPr>
          <p:cNvPr id="23" name="Text 18"/>
          <p:cNvSpPr/>
          <p:nvPr/>
        </p:nvSpPr>
        <p:spPr>
          <a:xfrm>
            <a:off x="5795248" y="7089219"/>
            <a:ext cx="3657481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Explore CNN model for higher accuracy and advanced pattern recognition.</a:t>
            </a:r>
            <a:endParaRPr lang="en-US" sz="1450" dirty="0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1458" y="6684347"/>
            <a:ext cx="285036" cy="285036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307836" y="6678454"/>
            <a:ext cx="237565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Deployment</a:t>
            </a:r>
            <a:endParaRPr lang="en-US" sz="1850" dirty="0"/>
          </a:p>
        </p:txBody>
      </p:sp>
      <p:sp>
        <p:nvSpPr>
          <p:cNvPr id="26" name="Text 20"/>
          <p:cNvSpPr/>
          <p:nvPr/>
        </p:nvSpPr>
        <p:spPr>
          <a:xfrm>
            <a:off x="10307836" y="7089219"/>
            <a:ext cx="3657481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Deploy Web App (Vercel/Netlify) and Backend (Render/AWS) for public access.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BEDF9-B9B7-EC7D-7F1D-CDC032C8A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931488A-9F58-B080-2D79-348FB7BF82A7}"/>
              </a:ext>
            </a:extLst>
          </p:cNvPr>
          <p:cNvSpPr/>
          <p:nvPr/>
        </p:nvSpPr>
        <p:spPr>
          <a:xfrm>
            <a:off x="499308" y="24717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Objectives:</a:t>
            </a:r>
            <a:endParaRPr lang="en-US" sz="6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F7FA201-741B-F5D6-EF0A-2C448BB71976}"/>
              </a:ext>
            </a:extLst>
          </p:cNvPr>
          <p:cNvSpPr/>
          <p:nvPr/>
        </p:nvSpPr>
        <p:spPr>
          <a:xfrm>
            <a:off x="793790" y="2952512"/>
            <a:ext cx="644532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1BCF80C-57D3-2BCD-BB07-DF3D3830A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910" y="3740617"/>
            <a:ext cx="1073563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5B6E8C"/>
                </a:solidFill>
                <a:effectLst/>
                <a:latin typeface="Manrope" panose="020B0604020202020204" charset="0"/>
              </a:rPr>
              <a:t>To develop a cough-analysis ML pipeline, including feature extraction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5B6E8C"/>
                </a:solidFill>
                <a:effectLst/>
                <a:latin typeface="Manrope" panose="020B0604020202020204" charset="0"/>
              </a:rPr>
              <a:t>    and model training.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B6E8C"/>
                </a:solidFill>
                <a:effectLst/>
                <a:latin typeface="Manrope" panose="020B060402020202020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5B6E8C"/>
              </a:solidFill>
              <a:effectLst/>
              <a:latin typeface="Manrop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5B6E8C"/>
                </a:solidFill>
                <a:effectLst/>
                <a:latin typeface="Manrope" panose="020B0604020202020204" charset="0"/>
              </a:rPr>
              <a:t>To build a functional web-based interface that records cough audio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5B6E8C"/>
                </a:solidFill>
                <a:effectLst/>
                <a:latin typeface="Manrope" panose="020B0604020202020204" charset="0"/>
              </a:rPr>
              <a:t>    and delivers screening results.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B6E8C"/>
                </a:solidFill>
                <a:effectLst/>
                <a:latin typeface="Manrope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5103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04044-3F46-02F2-61F5-F4F90B323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41C0342-0F6A-93B9-DE6A-1D46F48308D0}"/>
              </a:ext>
            </a:extLst>
          </p:cNvPr>
          <p:cNvSpPr/>
          <p:nvPr/>
        </p:nvSpPr>
        <p:spPr>
          <a:xfrm>
            <a:off x="499308" y="24717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Target:</a:t>
            </a:r>
            <a:endParaRPr lang="en-US" sz="6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E4996A9-7523-37A6-29A4-174CE4A748DB}"/>
              </a:ext>
            </a:extLst>
          </p:cNvPr>
          <p:cNvSpPr/>
          <p:nvPr/>
        </p:nvSpPr>
        <p:spPr>
          <a:xfrm>
            <a:off x="793790" y="2952512"/>
            <a:ext cx="644532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9AFB87-B545-027B-EB68-2AB4E522A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182" y="3180530"/>
            <a:ext cx="12534201" cy="391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5B6E8C"/>
              </a:solidFill>
              <a:effectLst/>
              <a:latin typeface="Manrop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2400" dirty="0">
                <a:solidFill>
                  <a:srgbClr val="5B6E8C"/>
                </a:solidFill>
                <a:latin typeface="Manrope" panose="020B0604020202020204" charset="0"/>
              </a:rPr>
              <a:t> 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B6E8C"/>
                </a:solidFill>
                <a:effectLst/>
                <a:latin typeface="Manrope" panose="020B0604020202020204" charset="0"/>
              </a:rPr>
              <a:t>ollect and preprocess cough audio data.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B6E8C"/>
                </a:solidFill>
                <a:effectLst/>
                <a:latin typeface="Manrope" panose="020B0604020202020204" charset="0"/>
              </a:rPr>
              <a:t>To extract meaningful audio features for disease prediction.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B6E8C"/>
                </a:solidFill>
                <a:effectLst/>
                <a:latin typeface="Manrope" panose="020B0604020202020204" charset="0"/>
              </a:rPr>
              <a:t>To train and evaluate machine learning models for respiratory disease detection.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B6E8C"/>
                </a:solidFill>
                <a:effectLst/>
                <a:latin typeface="Manrope" panose="020B0604020202020204" charset="0"/>
              </a:rPr>
              <a:t>To develop a web-based system for real-time cough analysis.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B6E8C"/>
                </a:solidFill>
                <a:effectLst/>
                <a:latin typeface="Manrope" panose="020B0604020202020204" charset="0"/>
              </a:rPr>
              <a:t>To enable fast, non-invasive respiratory screening using AI.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5B6E8C"/>
              </a:solidFill>
              <a:effectLst/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27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2DF95-3FD4-A45D-4E37-47945B8B4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413B03D-5F4F-1883-C36F-951E0AAD23D9}"/>
              </a:ext>
            </a:extLst>
          </p:cNvPr>
          <p:cNvSpPr/>
          <p:nvPr/>
        </p:nvSpPr>
        <p:spPr>
          <a:xfrm>
            <a:off x="499308" y="24717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Achieved:</a:t>
            </a:r>
            <a:endParaRPr lang="en-US" sz="6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94E95F0-49EE-1F40-F6B5-8DA917BA414E}"/>
              </a:ext>
            </a:extLst>
          </p:cNvPr>
          <p:cNvSpPr/>
          <p:nvPr/>
        </p:nvSpPr>
        <p:spPr>
          <a:xfrm>
            <a:off x="793790" y="2952512"/>
            <a:ext cx="644532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C863919-ABC8-425D-5197-C0E41F8FB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972" y="8555418"/>
            <a:ext cx="12534201" cy="391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5B6E8C"/>
              </a:solidFill>
              <a:effectLst/>
              <a:latin typeface="Manrop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2400" dirty="0">
                <a:solidFill>
                  <a:srgbClr val="5B6E8C"/>
                </a:solidFill>
                <a:latin typeface="Manrope" panose="020B0604020202020204" charset="0"/>
              </a:rPr>
              <a:t> 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B6E8C"/>
                </a:solidFill>
                <a:effectLst/>
                <a:latin typeface="Manrope" panose="020B0604020202020204" charset="0"/>
              </a:rPr>
              <a:t>ollect and preprocess cough audio data.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B6E8C"/>
                </a:solidFill>
                <a:effectLst/>
                <a:latin typeface="Manrope" panose="020B0604020202020204" charset="0"/>
              </a:rPr>
              <a:t>To extract meaningful audio features for disease prediction.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B6E8C"/>
                </a:solidFill>
                <a:effectLst/>
                <a:latin typeface="Manrope" panose="020B0604020202020204" charset="0"/>
              </a:rPr>
              <a:t>To train and evaluate machine learning models for respiratory disease detection.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B6E8C"/>
                </a:solidFill>
                <a:effectLst/>
                <a:latin typeface="Manrope" panose="020B0604020202020204" charset="0"/>
              </a:rPr>
              <a:t>To develop a web-based system for real-time cough analysis.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B6E8C"/>
                </a:solidFill>
                <a:effectLst/>
                <a:latin typeface="Manrope" panose="020B0604020202020204" charset="0"/>
              </a:rPr>
              <a:t>To enable fast, non-invasive respiratory screening using AI.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5B6E8C"/>
              </a:solidFill>
              <a:effectLst/>
              <a:latin typeface="Manrope" panose="020B060402020202020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36497B1-4B92-76B0-28DB-759DF1F8D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1532" y="3207201"/>
            <a:ext cx="10423046" cy="3358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5B6E8C"/>
              </a:solidFill>
              <a:effectLst/>
              <a:latin typeface="Manrop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B6E8C"/>
                </a:solidFill>
                <a:effectLst/>
                <a:latin typeface="Manrope" panose="020B0604020202020204" charset="0"/>
              </a:rPr>
              <a:t>Cough audio data collection and preprocessing completed.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B6E8C"/>
                </a:solidFill>
                <a:effectLst/>
                <a:latin typeface="Manrope" panose="020B0604020202020204" charset="0"/>
              </a:rPr>
              <a:t>Audio feature extraction implemented.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B6E8C"/>
                </a:solidFill>
                <a:effectLst/>
                <a:latin typeface="Manrope" panose="020B0604020202020204" charset="0"/>
              </a:rPr>
              <a:t>Machine learning model successfully trained and tested.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B6E8C"/>
                </a:solidFill>
                <a:effectLst/>
                <a:latin typeface="Manrope" panose="020B0604020202020204" charset="0"/>
              </a:rPr>
              <a:t>Basic web interface for cough recording and prediction developed.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5B6E8C"/>
              </a:solidFill>
              <a:effectLst/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217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295" y="505420"/>
            <a:ext cx="7355562" cy="574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Introduction &amp; Project Overview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3295" y="1153358"/>
            <a:ext cx="3676412" cy="459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The Problem</a:t>
            </a:r>
            <a:endParaRPr lang="en-US" sz="2850" dirty="0"/>
          </a:p>
        </p:txBody>
      </p:sp>
      <p:sp>
        <p:nvSpPr>
          <p:cNvPr id="4" name="Text 2"/>
          <p:cNvSpPr/>
          <p:nvPr/>
        </p:nvSpPr>
        <p:spPr>
          <a:xfrm>
            <a:off x="643295" y="1888569"/>
            <a:ext cx="13343811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Respiratory diseases (e.g., COPD) are a leading global cause of death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43295" y="2246948"/>
            <a:ext cx="13343811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Diagnostics rely on subjective human hearing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43295" y="2605326"/>
            <a:ext cx="13343811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Human accuracy for cough-based diagnosis: as low as 34%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3295" y="3175040"/>
            <a:ext cx="3676412" cy="459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The Solution</a:t>
            </a:r>
            <a:endParaRPr lang="en-US" sz="2850" dirty="0"/>
          </a:p>
        </p:txBody>
      </p:sp>
      <p:sp>
        <p:nvSpPr>
          <p:cNvPr id="8" name="Text 6"/>
          <p:cNvSpPr/>
          <p:nvPr/>
        </p:nvSpPr>
        <p:spPr>
          <a:xfrm>
            <a:off x="643295" y="3910251"/>
            <a:ext cx="13343811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AI analyzes 300+ acoustic features from a single cough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43295" y="4268629"/>
            <a:ext cx="13343811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Far exceeds human perception capabilities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43295" y="4627007"/>
            <a:ext cx="13343811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Develop a non-invasive diagnostic tool that records audio, extracts features, and classifies respiratory conditions using ML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43295" y="5196721"/>
            <a:ext cx="3774758" cy="459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System Architecture</a:t>
            </a:r>
            <a:endParaRPr lang="en-US" sz="28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95" y="5931932"/>
            <a:ext cx="4447937" cy="735211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827008" y="6850856"/>
            <a:ext cx="2297787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User Layer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27008" y="7248287"/>
            <a:ext cx="4080510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Browser-based recording</a:t>
            </a:r>
            <a:endParaRPr lang="en-US" sz="14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232" y="5931932"/>
            <a:ext cx="4447937" cy="735211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5274945" y="6850856"/>
            <a:ext cx="2297787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ML Layer</a:t>
            </a:r>
            <a:endParaRPr lang="en-US" sz="1800" dirty="0"/>
          </a:p>
        </p:txBody>
      </p:sp>
      <p:sp>
        <p:nvSpPr>
          <p:cNvPr id="17" name="Text 13"/>
          <p:cNvSpPr/>
          <p:nvPr/>
        </p:nvSpPr>
        <p:spPr>
          <a:xfrm>
            <a:off x="5274945" y="7248287"/>
            <a:ext cx="4080510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Python/Librosa feature extraction</a:t>
            </a:r>
            <a:endParaRPr lang="en-US" sz="1400" dirty="0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168" y="5931932"/>
            <a:ext cx="4447937" cy="735211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722882" y="6850856"/>
            <a:ext cx="2297787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Result Layer</a:t>
            </a:r>
            <a:endParaRPr lang="en-US" sz="1800" dirty="0"/>
          </a:p>
        </p:txBody>
      </p:sp>
      <p:sp>
        <p:nvSpPr>
          <p:cNvPr id="20" name="Text 15"/>
          <p:cNvSpPr/>
          <p:nvPr/>
        </p:nvSpPr>
        <p:spPr>
          <a:xfrm>
            <a:off x="9722882" y="7248287"/>
            <a:ext cx="4080510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Real-time classification display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0663" y="424934"/>
            <a:ext cx="5236726" cy="482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Stage 1: Raw Audio to Data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540663" y="1216700"/>
            <a:ext cx="6697266" cy="1818680"/>
          </a:xfrm>
          <a:prstGeom prst="roundRect">
            <a:avLst>
              <a:gd name="adj" fmla="val 12743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07" y="1378744"/>
            <a:ext cx="463510" cy="46351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223" y="1506260"/>
            <a:ext cx="208478" cy="20847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2707" y="1996678"/>
            <a:ext cx="2317552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Objective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702707" y="2378988"/>
            <a:ext cx="6373178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Convert raw cough audio into numerical feature vectors for machine learning analysis.</a:t>
            </a:r>
            <a:endParaRPr lang="en-US" sz="1200" dirty="0"/>
          </a:p>
        </p:txBody>
      </p:sp>
      <p:sp>
        <p:nvSpPr>
          <p:cNvPr id="8" name="Shape 4"/>
          <p:cNvSpPr/>
          <p:nvPr/>
        </p:nvSpPr>
        <p:spPr>
          <a:xfrm>
            <a:off x="7392353" y="1216700"/>
            <a:ext cx="6697385" cy="1818680"/>
          </a:xfrm>
          <a:prstGeom prst="roundRect">
            <a:avLst>
              <a:gd name="adj" fmla="val 12743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4397" y="1378744"/>
            <a:ext cx="463510" cy="46351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1912" y="1506260"/>
            <a:ext cx="208478" cy="2084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54397" y="1996678"/>
            <a:ext cx="2317552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Enhanced Features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554397" y="2378988"/>
            <a:ext cx="6373297" cy="494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Extracts over 300 acoustic features, far exceeding human perception, for richer AI datasets.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540663" y="3267075"/>
            <a:ext cx="2317552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Framework &amp; Tools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540663" y="3788450"/>
            <a:ext cx="1354907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Language:</a:t>
            </a:r>
            <a:r>
              <a:rPr lang="en-US" sz="12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Python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540663" y="4267319"/>
            <a:ext cx="2317552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Workflow Overview</a:t>
            </a:r>
            <a:endParaRPr lang="en-US" sz="18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663" y="4788694"/>
            <a:ext cx="6774537" cy="61793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95087" y="5561052"/>
            <a:ext cx="1931313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Audio Loading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695087" y="5895023"/>
            <a:ext cx="6465689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Ingest cough sound files.</a:t>
            </a:r>
            <a:endParaRPr lang="en-US" sz="12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4788694"/>
            <a:ext cx="6774537" cy="617934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69624" y="5561052"/>
            <a:ext cx="1931313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Resampling</a:t>
            </a:r>
            <a:endParaRPr lang="en-US" sz="1500" dirty="0"/>
          </a:p>
        </p:txBody>
      </p:sp>
      <p:sp>
        <p:nvSpPr>
          <p:cNvPr id="21" name="Text 13"/>
          <p:cNvSpPr/>
          <p:nvPr/>
        </p:nvSpPr>
        <p:spPr>
          <a:xfrm>
            <a:off x="7469624" y="5895023"/>
            <a:ext cx="6465689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Standardize audio sampling rates.</a:t>
            </a:r>
            <a:endParaRPr lang="en-US" sz="120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663" y="6296620"/>
            <a:ext cx="6774537" cy="617934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695087" y="7068979"/>
            <a:ext cx="1959650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Frame Computation</a:t>
            </a:r>
            <a:endParaRPr lang="en-US" sz="1500" dirty="0"/>
          </a:p>
        </p:txBody>
      </p:sp>
      <p:sp>
        <p:nvSpPr>
          <p:cNvPr id="24" name="Text 15"/>
          <p:cNvSpPr/>
          <p:nvPr/>
        </p:nvSpPr>
        <p:spPr>
          <a:xfrm>
            <a:off x="695087" y="7402949"/>
            <a:ext cx="6465689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Process audio segments for detailed feature calculation.</a:t>
            </a:r>
            <a:endParaRPr lang="en-US" sz="1200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6296620"/>
            <a:ext cx="6774537" cy="617934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7469624" y="7068979"/>
            <a:ext cx="1931313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Aggregation</a:t>
            </a:r>
            <a:endParaRPr lang="en-US" sz="1500" dirty="0"/>
          </a:p>
        </p:txBody>
      </p:sp>
      <p:sp>
        <p:nvSpPr>
          <p:cNvPr id="27" name="Text 17"/>
          <p:cNvSpPr/>
          <p:nvPr/>
        </p:nvSpPr>
        <p:spPr>
          <a:xfrm>
            <a:off x="7469624" y="7402949"/>
            <a:ext cx="6465689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Calculate mean/std dev across frames to form feature vectors.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040" y="552569"/>
            <a:ext cx="10160437" cy="625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Stage 1: Key Acoustic Features Extracted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01040" y="1258491"/>
            <a:ext cx="4405432" cy="500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Key Acoustic Features</a:t>
            </a:r>
            <a:endParaRPr lang="en-US" sz="3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040" y="2059662"/>
            <a:ext cx="600908" cy="6009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01040" y="2910840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MFCCs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01040" y="3343870"/>
            <a:ext cx="648902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Captures spectral envelope, crucial for identifying cough types.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0335" y="2059662"/>
            <a:ext cx="600908" cy="6009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0335" y="2910840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Chroma Features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440335" y="3343870"/>
            <a:ext cx="648902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Analyzes pitch distribution, detecting harmonic variations in coughs.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040" y="4064794"/>
            <a:ext cx="600908" cy="6009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01040" y="4915972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Spectral Contrast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701040" y="5349002"/>
            <a:ext cx="6489025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Measures spectral peak-valley differences, characterizing sound texture.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0335" y="4064794"/>
            <a:ext cx="600908" cy="60090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0335" y="4915972"/>
            <a:ext cx="313670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Zero-Crossing Rate (ZCR)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440335" y="5349002"/>
            <a:ext cx="648902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Quantifies signal noisiness, indicating 'dry' vs. 'wet' coughs.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701040" y="6290191"/>
            <a:ext cx="3004542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Output Structure</a:t>
            </a:r>
            <a:endParaRPr lang="en-US" sz="2350" dirty="0"/>
          </a:p>
        </p:txBody>
      </p:sp>
      <p:sp>
        <p:nvSpPr>
          <p:cNvPr id="17" name="Text 11"/>
          <p:cNvSpPr/>
          <p:nvPr/>
        </p:nvSpPr>
        <p:spPr>
          <a:xfrm>
            <a:off x="701040" y="6966228"/>
            <a:ext cx="1322832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Vector Size:</a:t>
            </a: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Fixed-size vectors (70-80 features) ensure consistency regardless of audio length.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701040" y="7356634"/>
            <a:ext cx="1322832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Format:</a:t>
            </a: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Features saved as CSVs for seamless ML integration.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586" y="540306"/>
            <a:ext cx="10368796" cy="614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Stage 2: Machine Learning Model Training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7586" y="1232892"/>
            <a:ext cx="9657278" cy="49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Addressing Data Imbalance for Robust Detection</a:t>
            </a:r>
            <a:endParaRPr lang="en-US" sz="3050" dirty="0"/>
          </a:p>
        </p:txBody>
      </p:sp>
      <p:sp>
        <p:nvSpPr>
          <p:cNvPr id="4" name="Text 2"/>
          <p:cNvSpPr/>
          <p:nvPr/>
        </p:nvSpPr>
        <p:spPr>
          <a:xfrm>
            <a:off x="687586" y="2215277"/>
            <a:ext cx="2947273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Dataset Overview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687586" y="2779990"/>
            <a:ext cx="7761327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Total Samples:</a:t>
            </a: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3,941 cough audio feature sets.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7586" y="3163014"/>
            <a:ext cx="7761327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Challenge:</a:t>
            </a: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Severe class imbalance: 76.3% healthy vs. ~23.7% disease/infection.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7586" y="3546038"/>
            <a:ext cx="776132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Initial Result:</a:t>
            </a: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Models achieved high accuracy (~87%) but failed disease detection due to imbalance.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8935879" y="2195632"/>
            <a:ext cx="5014436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687586" y="4464367"/>
            <a:ext cx="4287441" cy="1147286"/>
          </a:xfrm>
          <a:prstGeom prst="roundRect">
            <a:avLst>
              <a:gd name="adj" fmla="val 41103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91659" y="4668441"/>
            <a:ext cx="3060978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Random Forest Classifier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91659" y="5093256"/>
            <a:ext cx="3879294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Best-performing model selected.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5171480" y="4464367"/>
            <a:ext cx="4287441" cy="1147286"/>
          </a:xfrm>
          <a:prstGeom prst="roundRect">
            <a:avLst>
              <a:gd name="adj" fmla="val 41103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375553" y="4668441"/>
            <a:ext cx="3772972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Support Vector Machine (SVM)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5375553" y="5093256"/>
            <a:ext cx="3879294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Explored for classification.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9655373" y="4464367"/>
            <a:ext cx="4287441" cy="1147286"/>
          </a:xfrm>
          <a:prstGeom prst="roundRect">
            <a:avLst>
              <a:gd name="adj" fmla="val 41103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859447" y="4668441"/>
            <a:ext cx="2456021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Logistic Regression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9859447" y="5093256"/>
            <a:ext cx="3879294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Baseline model for comparison.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687586" y="5906333"/>
            <a:ext cx="3277076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Optimization Strategy</a:t>
            </a:r>
            <a:endParaRPr lang="en-US" sz="2300" dirty="0"/>
          </a:p>
        </p:txBody>
      </p:sp>
      <p:sp>
        <p:nvSpPr>
          <p:cNvPr id="19" name="Shape 17"/>
          <p:cNvSpPr/>
          <p:nvPr/>
        </p:nvSpPr>
        <p:spPr>
          <a:xfrm>
            <a:off x="687586" y="6569273"/>
            <a:ext cx="442079" cy="442079"/>
          </a:xfrm>
          <a:prstGeom prst="roundRect">
            <a:avLst>
              <a:gd name="adj" fmla="val 6666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326118" y="6636782"/>
            <a:ext cx="4414480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SMOTE &amp; Class Weight Adjustments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1326118" y="7061597"/>
            <a:ext cx="5866328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Handled severe class imbalance; models learn from minority classes.</a:t>
            </a:r>
            <a:endParaRPr lang="en-US" sz="1500" dirty="0"/>
          </a:p>
        </p:txBody>
      </p:sp>
      <p:sp>
        <p:nvSpPr>
          <p:cNvPr id="22" name="Shape 20"/>
          <p:cNvSpPr/>
          <p:nvPr/>
        </p:nvSpPr>
        <p:spPr>
          <a:xfrm>
            <a:off x="7437953" y="6569273"/>
            <a:ext cx="442079" cy="442079"/>
          </a:xfrm>
          <a:prstGeom prst="roundRect">
            <a:avLst>
              <a:gd name="adj" fmla="val 6666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8076486" y="6636782"/>
            <a:ext cx="2851428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Cough Quality Filtering</a:t>
            </a:r>
            <a:endParaRPr lang="en-US" sz="1900" dirty="0"/>
          </a:p>
        </p:txBody>
      </p:sp>
      <p:sp>
        <p:nvSpPr>
          <p:cNvPr id="24" name="Text 22"/>
          <p:cNvSpPr/>
          <p:nvPr/>
        </p:nvSpPr>
        <p:spPr>
          <a:xfrm>
            <a:off x="8076486" y="7061597"/>
            <a:ext cx="5866328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Dataset filtered by "Cough Quality" confidence (≥ 0.7) for reliability.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540" y="570428"/>
            <a:ext cx="9698474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Stage 2: Model Performance &amp; Insights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8540" y="1273850"/>
            <a:ext cx="9476661" cy="498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Balanced Sensitivity for Real-World Application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698540" y="2271713"/>
            <a:ext cx="4782383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Selected Model: Random Forest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698540" y="2845475"/>
            <a:ext cx="6373178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Random Forest model, with a 0.7 threshold, achieved balanced performance.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66303" y="2271713"/>
            <a:ext cx="312705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Performance Metrics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7566303" y="2845475"/>
            <a:ext cx="6373178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Accuracy:</a:t>
            </a: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~51% (Realistic for imbalanced data, shows true detection).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6303" y="3554135"/>
            <a:ext cx="6373178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Macro F1-Score:</a:t>
            </a: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~0.43 (Improved detection for rare classes like Obstructive Disease; balanced precision/recall).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6303" y="4262795"/>
            <a:ext cx="6373178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Insight:</a:t>
            </a: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Balances sensitivity across "Upper Infection," "Lower Infection," and "Healthy," moving past superficial accuracy.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698540" y="5270778"/>
            <a:ext cx="5419963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Top Predictors (Feature Importance)</a:t>
            </a:r>
            <a:endParaRPr lang="en-US" sz="2350" dirty="0"/>
          </a:p>
        </p:txBody>
      </p:sp>
      <p:sp>
        <p:nvSpPr>
          <p:cNvPr id="11" name="Shape 9"/>
          <p:cNvSpPr/>
          <p:nvPr/>
        </p:nvSpPr>
        <p:spPr>
          <a:xfrm>
            <a:off x="698540" y="5944314"/>
            <a:ext cx="6516886" cy="1714857"/>
          </a:xfrm>
          <a:prstGeom prst="roundRect">
            <a:avLst>
              <a:gd name="adj" fmla="val 17461"/>
            </a:avLst>
          </a:prstGeom>
          <a:solidFill>
            <a:srgbClr val="FFFFFF"/>
          </a:solidFill>
          <a:ln w="22860">
            <a:solidFill>
              <a:srgbClr val="B3D5E4"/>
            </a:solidFill>
            <a:prstDash val="solid"/>
          </a:ln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42" y="5847517"/>
            <a:ext cx="239435" cy="239435"/>
          </a:xfrm>
          <a:prstGeom prst="rect">
            <a:avLst/>
          </a:prstGeom>
        </p:spPr>
      </p:pic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789" y="7516535"/>
            <a:ext cx="239435" cy="23943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020723" y="6266497"/>
            <a:ext cx="24951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Biomarkers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1020723" y="6698099"/>
            <a:ext cx="587252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Age:</a:t>
            </a: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Strongest predictor for respiratory disease detection.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7414974" y="5944314"/>
            <a:ext cx="6516886" cy="1714857"/>
          </a:xfrm>
          <a:prstGeom prst="roundRect">
            <a:avLst>
              <a:gd name="adj" fmla="val 17461"/>
            </a:avLst>
          </a:prstGeom>
          <a:solidFill>
            <a:srgbClr val="FFFFFF"/>
          </a:solidFill>
          <a:ln w="22860">
            <a:solidFill>
              <a:srgbClr val="B3D5E4"/>
            </a:solidFill>
            <a:prstDash val="solid"/>
          </a:ln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177" y="5847517"/>
            <a:ext cx="239435" cy="239435"/>
          </a:xfrm>
          <a:prstGeom prst="rect">
            <a:avLst/>
          </a:prstGeom>
        </p:spPr>
      </p:pic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223" y="7516535"/>
            <a:ext cx="239435" cy="23943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737158" y="6266497"/>
            <a:ext cx="24951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Acoustic Features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737158" y="6698099"/>
            <a:ext cx="5872520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Mel spectrogram stats &amp; harmonic pitch variations: Crucial for sound analysis.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1065</Words>
  <Application>Microsoft Office PowerPoint</Application>
  <PresentationFormat>Custom</PresentationFormat>
  <Paragraphs>174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Alexandria Light</vt:lpstr>
      <vt:lpstr>Alexandria Medium</vt:lpstr>
      <vt:lpstr>Manrope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Tejash</dc:creator>
  <cp:lastModifiedBy>Tejash Pathak</cp:lastModifiedBy>
  <cp:revision>3</cp:revision>
  <dcterms:created xsi:type="dcterms:W3CDTF">2025-12-09T06:59:37Z</dcterms:created>
  <dcterms:modified xsi:type="dcterms:W3CDTF">2025-12-09T10:15:08Z</dcterms:modified>
</cp:coreProperties>
</file>